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Economica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  <p:embeddedFont>
      <p:font typeface="Open Sans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conomica-boldItalic.fntdata"/><Relationship Id="rId20" Type="http://schemas.openxmlformats.org/officeDocument/2006/relationships/slide" Target="slides/slide15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-italic.fntdata"/><Relationship Id="rId24" Type="http://schemas.openxmlformats.org/officeDocument/2006/relationships/slide" Target="slides/slide19.xml"/><Relationship Id="rId46" Type="http://schemas.openxmlformats.org/officeDocument/2006/relationships/font" Target="fonts/OpenSans-bold.fntdata"/><Relationship Id="rId23" Type="http://schemas.openxmlformats.org/officeDocument/2006/relationships/slide" Target="slides/slide18.xml"/><Relationship Id="rId45" Type="http://schemas.openxmlformats.org/officeDocument/2006/relationships/font" Target="fonts/Open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OpenSans-boldItalic.fntdata"/><Relationship Id="rId25" Type="http://schemas.openxmlformats.org/officeDocument/2006/relationships/slide" Target="slides/slide20.xml"/><Relationship Id="rId47" Type="http://schemas.openxmlformats.org/officeDocument/2006/relationships/font" Target="fonts/OpenSans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Economica-regular.fntdata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Economica-italic.fntdata"/><Relationship Id="rId16" Type="http://schemas.openxmlformats.org/officeDocument/2006/relationships/slide" Target="slides/slide11.xml"/><Relationship Id="rId38" Type="http://schemas.openxmlformats.org/officeDocument/2006/relationships/font" Target="fonts/Economica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bfcafeb1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bfcafeb1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c1031a87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c1031a87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8bfcafeb14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8bfcafeb14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bfcafeb1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bfcafeb1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c1031a8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c1031a8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c1031a87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c1031a87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c1031a87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c1031a87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c1031a87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c1031a87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8c1031a87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8c1031a87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c1031a87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c1031a87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bfcafeb1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bfcafeb1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c1031a87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c1031a87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8c1031a87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8c1031a87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c1031a87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c1031a87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8c1031a877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8c1031a877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c1031a87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c1031a87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c1031a87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c1031a87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8c1031a877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8c1031a877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c1031a87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c1031a87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8c1031a87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8c1031a87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bfcafeb1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8bfcafeb1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bfcafeb1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bfcafeb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bfcafeb14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bfcafeb14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bfcafeb1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bfcafeb1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8bfcafeb14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8bfcafeb14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bfcafeb1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bfcafeb1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fcafeb14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fcafeb14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8bfcafeb14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8bfcafeb14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8d80fcb9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8d80fcb9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bfcafeb1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bfcafeb1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2.jpg"/><Relationship Id="rId5" Type="http://schemas.openxmlformats.org/officeDocument/2006/relationships/image" Target="../media/image15.png"/><Relationship Id="rId6" Type="http://schemas.openxmlformats.org/officeDocument/2006/relationships/image" Target="../media/image1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1132775" y="1854300"/>
            <a:ext cx="7668900" cy="143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Proyecto Final </a:t>
            </a:r>
            <a:r>
              <a:rPr lang="es" sz="4500"/>
              <a:t>Ingeniería</a:t>
            </a:r>
            <a:r>
              <a:rPr lang="es" sz="4500"/>
              <a:t> </a:t>
            </a:r>
            <a:r>
              <a:rPr lang="es" sz="4500"/>
              <a:t>Matemática: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500"/>
              <a:t>Implementing a register machine</a:t>
            </a:r>
            <a:endParaRPr sz="4500"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0" y="4668900"/>
            <a:ext cx="3054600" cy="4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5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IMT1001-1</a:t>
            </a:r>
            <a:endParaRPr sz="1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5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15/07/2020</a:t>
            </a:r>
            <a:endParaRPr sz="1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47200" cy="122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type="title"/>
          </p:nvPr>
        </p:nvSpPr>
        <p:spPr>
          <a:xfrm>
            <a:off x="311700" y="346550"/>
            <a:ext cx="8520600" cy="110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se puede reconocer si un algoritmo va a terminar?</a:t>
            </a:r>
            <a:endParaRPr/>
          </a:p>
        </p:txBody>
      </p:sp>
      <p:sp>
        <p:nvSpPr>
          <p:cNvPr id="143" name="Google Shape;143;p22"/>
          <p:cNvSpPr txBox="1"/>
          <p:nvPr/>
        </p:nvSpPr>
        <p:spPr>
          <a:xfrm>
            <a:off x="306150" y="13777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No se puede!!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4" name="Google Shape;144;p22"/>
          <p:cNvSpPr txBox="1"/>
          <p:nvPr/>
        </p:nvSpPr>
        <p:spPr>
          <a:xfrm>
            <a:off x="285750" y="187167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Alan Turing demostró que no existe una máquina de Turing para resolver este problema.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Demostración</a:t>
            </a:r>
            <a:endParaRPr/>
          </a:p>
        </p:txBody>
      </p:sp>
      <p:sp>
        <p:nvSpPr>
          <p:cNvPr id="150" name="Google Shape;150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Por contradicción</a:t>
            </a:r>
            <a:endParaRPr/>
          </a:p>
        </p:txBody>
      </p:sp>
      <p:sp>
        <p:nvSpPr>
          <p:cNvPr id="151" name="Google Shape;151;p23"/>
          <p:cNvSpPr txBox="1"/>
          <p:nvPr/>
        </p:nvSpPr>
        <p:spPr>
          <a:xfrm>
            <a:off x="311700" y="1697750"/>
            <a:ext cx="2802900" cy="6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def Termina(p,x):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Si p(x) termina: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	return True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else: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	return False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4862225" y="1697750"/>
            <a:ext cx="28029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def Diagonal (w):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if Termina(w,w):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	while True: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		print(“f”)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	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1526975" y="3887775"/>
            <a:ext cx="6138300" cy="10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309875" y="355227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Diagonal(Diagonal) termina     ssi     Diagonal(Diagonal) no termina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3114600" y="41518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Contradicción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346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 ahora qué?</a:t>
            </a:r>
            <a:endParaRPr/>
          </a:p>
        </p:txBody>
      </p:sp>
      <p:sp>
        <p:nvSpPr>
          <p:cNvPr id="161" name="Google Shape;161;p24"/>
          <p:cNvSpPr txBox="1"/>
          <p:nvPr/>
        </p:nvSpPr>
        <p:spPr>
          <a:xfrm>
            <a:off x="306150" y="13777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Tal vez no podemos reconocer todo algoritmo que termine. Pero podemos reconocer ciertos algoritmos que no terminan.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4"/>
          <p:cNvSpPr txBox="1"/>
          <p:nvPr/>
        </p:nvSpPr>
        <p:spPr>
          <a:xfrm>
            <a:off x="306150" y="22159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Para dar la intuición de porqué podemos reconocer ciertos algoritmos que no terminan utilizaremos una analogía con EDO.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11700" y="346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Definiciones importantes</a:t>
            </a:r>
            <a:endParaRPr/>
          </a:p>
        </p:txBody>
      </p:sp>
      <p:sp>
        <p:nvSpPr>
          <p:cNvPr id="168" name="Google Shape;168;p25"/>
          <p:cNvSpPr txBox="1"/>
          <p:nvPr/>
        </p:nvSpPr>
        <p:spPr>
          <a:xfrm>
            <a:off x="306150" y="13777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latin typeface="Open Sans"/>
                <a:ea typeface="Open Sans"/>
                <a:cs typeface="Open Sans"/>
                <a:sym typeface="Open Sans"/>
              </a:rPr>
              <a:t>Estado </a:t>
            </a: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de una máquina RAM: Es una lista ordenada en donde se coloca la instrucción actual en el primer espacio y se sigue rellenando con los valores de los registros en el orden adecuado. Tiene como notación E</a:t>
            </a:r>
            <a:r>
              <a:rPr lang="es" sz="1000">
                <a:latin typeface="Open Sans"/>
                <a:ea typeface="Open Sans"/>
                <a:cs typeface="Open Sans"/>
                <a:sym typeface="Open Sans"/>
              </a:rPr>
              <a:t>i</a:t>
            </a: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 (para el i-ésimo estado de un algortimo).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50" y="2571750"/>
            <a:ext cx="2818125" cy="234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3735450" y="2662150"/>
            <a:ext cx="5143200" cy="28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Si esta máquina RAM se encuentra con esos valores de registros antes de ejecutar el algoritmo, entonces su estado quedaría definido como: {0,0,6,0,0}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(Se encuentra en la instrucción 0, y después se rellena con los registros)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Definiciones importantes</a:t>
            </a:r>
            <a:endParaRPr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/>
              <a:t>Cambio de estado: </a:t>
            </a:r>
            <a:r>
              <a:rPr lang="es"/>
              <a:t> se define como: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3092900" y="17895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2800"/>
              <a:t>Δ</a:t>
            </a:r>
            <a:r>
              <a:rPr lang="es" sz="2800"/>
              <a:t>E</a:t>
            </a:r>
            <a:r>
              <a:rPr lang="es" sz="2000"/>
              <a:t>i</a:t>
            </a:r>
            <a:r>
              <a:rPr lang="es" sz="2800"/>
              <a:t> = E</a:t>
            </a:r>
            <a:r>
              <a:rPr lang="es" sz="2000"/>
              <a:t>i+1</a:t>
            </a:r>
            <a:r>
              <a:rPr lang="es" sz="2800"/>
              <a:t> - E</a:t>
            </a:r>
            <a:r>
              <a:rPr lang="es" sz="2000"/>
              <a:t>i</a:t>
            </a:r>
            <a:endParaRPr sz="2000"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92075" y="27840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Trivialmente, representa cómo cambia el estado al ejecutar una instrucción de la máquina RAM. Es importantísimo notar que:</a:t>
            </a:r>
            <a:endParaRPr/>
          </a:p>
        </p:txBody>
      </p:sp>
      <p:sp>
        <p:nvSpPr>
          <p:cNvPr id="179" name="Google Shape;179;p26"/>
          <p:cNvSpPr txBox="1"/>
          <p:nvPr>
            <p:ph idx="1" type="body"/>
          </p:nvPr>
        </p:nvSpPr>
        <p:spPr>
          <a:xfrm>
            <a:off x="3245300" y="36183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2800"/>
              <a:t>Δ</a:t>
            </a:r>
            <a:r>
              <a:rPr lang="es" sz="2800"/>
              <a:t>E</a:t>
            </a:r>
            <a:r>
              <a:rPr lang="es" sz="2000"/>
              <a:t>i</a:t>
            </a:r>
            <a:r>
              <a:rPr lang="es" sz="2800"/>
              <a:t> = g(E</a:t>
            </a:r>
            <a:r>
              <a:rPr lang="es" sz="2000"/>
              <a:t>i</a:t>
            </a:r>
            <a:r>
              <a:rPr lang="es" sz="2800"/>
              <a:t>)</a:t>
            </a:r>
            <a:endParaRPr sz="2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Analogía con EDO</a:t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Digamos que existe un sistema de 2 ecuaciones diferenciales autónomas de primer orden y con coeficientes constantes.</a:t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450" y="1894725"/>
            <a:ext cx="3552000" cy="124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3800" y="3142150"/>
            <a:ext cx="1787800" cy="10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se analizan los puntos críticos?</a:t>
            </a:r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311700" y="3787300"/>
            <a:ext cx="8520600" cy="11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En nuestra analogía, un punto crítico es un estado de un algoritmo ya terminado!</a:t>
            </a:r>
            <a:endParaRPr/>
          </a:p>
        </p:txBody>
      </p:sp>
      <p:pic>
        <p:nvPicPr>
          <p:cNvPr id="194" name="Google Shape;19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6" y="1147226"/>
            <a:ext cx="8592692" cy="21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/>
          <p:nvPr>
            <p:ph type="title"/>
          </p:nvPr>
        </p:nvSpPr>
        <p:spPr>
          <a:xfrm>
            <a:off x="768900" y="315925"/>
            <a:ext cx="16773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EDO</a:t>
            </a:r>
            <a:endParaRPr/>
          </a:p>
        </p:txBody>
      </p:sp>
      <p:sp>
        <p:nvSpPr>
          <p:cNvPr id="200" name="Google Shape;200;p29"/>
          <p:cNvSpPr txBox="1"/>
          <p:nvPr>
            <p:ph type="title"/>
          </p:nvPr>
        </p:nvSpPr>
        <p:spPr>
          <a:xfrm>
            <a:off x="5788425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Máquina RAM</a:t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5984400" y="13782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2800"/>
              <a:t>Δ</a:t>
            </a:r>
            <a:r>
              <a:rPr lang="es" sz="2800"/>
              <a:t>E</a:t>
            </a:r>
            <a:r>
              <a:rPr lang="es" sz="2000"/>
              <a:t>i</a:t>
            </a:r>
            <a:r>
              <a:rPr lang="es" sz="2800"/>
              <a:t> = g(E</a:t>
            </a:r>
            <a:r>
              <a:rPr lang="es" sz="2000"/>
              <a:t>i</a:t>
            </a:r>
            <a:r>
              <a:rPr lang="es" sz="2800"/>
              <a:t>)</a:t>
            </a:r>
            <a:endParaRPr sz="2800"/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000" y="1147225"/>
            <a:ext cx="1787800" cy="1003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9"/>
          <p:cNvSpPr txBox="1"/>
          <p:nvPr/>
        </p:nvSpPr>
        <p:spPr>
          <a:xfrm>
            <a:off x="150700" y="2431100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En el punto crítico: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4" name="Google Shape;20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911" y="2891625"/>
            <a:ext cx="1515989" cy="67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9"/>
          <p:cNvSpPr txBox="1"/>
          <p:nvPr/>
        </p:nvSpPr>
        <p:spPr>
          <a:xfrm>
            <a:off x="5152800" y="2481325"/>
            <a:ext cx="57864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En un estado final: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6" name="Google Shape;206;p29"/>
          <p:cNvSpPr txBox="1"/>
          <p:nvPr>
            <p:ph idx="1" type="body"/>
          </p:nvPr>
        </p:nvSpPr>
        <p:spPr>
          <a:xfrm>
            <a:off x="6169425" y="29371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s" sz="2800"/>
              <a:t>Δ</a:t>
            </a:r>
            <a:r>
              <a:rPr lang="es" sz="2800"/>
              <a:t>E</a:t>
            </a:r>
            <a:r>
              <a:rPr lang="es" sz="2000"/>
              <a:t>i</a:t>
            </a:r>
            <a:r>
              <a:rPr lang="es" sz="2800"/>
              <a:t> = 0</a:t>
            </a:r>
            <a:endParaRPr sz="2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 qué nos sirve?</a:t>
            </a:r>
            <a:endParaRPr/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Podemos identificar los algoritmos que representan sistemas estables pero no asintóticamente estables!</a:t>
            </a:r>
            <a:endParaRPr/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800" y="1999096"/>
            <a:ext cx="3446950" cy="242682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192875" y="43411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Vuelven a pasar por los estados, en una especie de “loop”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Cuál es la idea?</a:t>
            </a:r>
            <a:endParaRPr/>
          </a:p>
        </p:txBody>
      </p:sp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Se puede demostrar que si existe dos estados E</a:t>
            </a:r>
            <a:r>
              <a:rPr lang="es" sz="1000"/>
              <a:t>i</a:t>
            </a:r>
            <a:r>
              <a:rPr lang="es"/>
              <a:t> = E</a:t>
            </a:r>
            <a:r>
              <a:rPr lang="es" sz="1000"/>
              <a:t>j</a:t>
            </a:r>
            <a:r>
              <a:rPr lang="es"/>
              <a:t>, tal que i sea distinto a j, entonces el algoritmo no va a terminar (demostración en el informe).</a:t>
            </a:r>
            <a:endParaRPr/>
          </a:p>
        </p:txBody>
      </p:sp>
      <p:sp>
        <p:nvSpPr>
          <p:cNvPr id="221" name="Google Shape;221;p31"/>
          <p:cNvSpPr txBox="1"/>
          <p:nvPr>
            <p:ph idx="1" type="body"/>
          </p:nvPr>
        </p:nvSpPr>
        <p:spPr>
          <a:xfrm>
            <a:off x="311700" y="24023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Entonces debemos encontrar un algoritmo para revisar si es que el estado actual del algoritmo es efectivamente nuevo.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Sobre nosotros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4822775" y="1193075"/>
            <a:ext cx="1626000" cy="6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Agustín Monti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11700" y="1141625"/>
            <a:ext cx="18039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Pablo Domínguez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866925" y="1233275"/>
            <a:ext cx="15807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Diego Chahuan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6077" y="1678775"/>
            <a:ext cx="1290274" cy="229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263" y="1678775"/>
            <a:ext cx="1232375" cy="2190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7275" y="1761600"/>
            <a:ext cx="1479992" cy="202525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6760475" y="3972625"/>
            <a:ext cx="1893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Software Developer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2241288" y="3991575"/>
            <a:ext cx="20271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Mathematical genius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4572000" y="3991575"/>
            <a:ext cx="2268300" cy="8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Commercial manager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9" name="Google Shape;79;p14"/>
          <p:cNvSpPr txBox="1"/>
          <p:nvPr/>
        </p:nvSpPr>
        <p:spPr>
          <a:xfrm>
            <a:off x="223200" y="3991575"/>
            <a:ext cx="17145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222222"/>
                </a:solidFill>
                <a:highlight>
                  <a:srgbClr val="FFFFFF"/>
                </a:highlight>
              </a:rPr>
              <a:t>Assistant Manager</a:t>
            </a:r>
            <a:endParaRPr sz="16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99376" y="1678775"/>
            <a:ext cx="1580700" cy="219148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/>
        </p:nvSpPr>
        <p:spPr>
          <a:xfrm>
            <a:off x="2479725" y="1191000"/>
            <a:ext cx="14799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Open Sans"/>
                <a:ea typeface="Open Sans"/>
                <a:cs typeface="Open Sans"/>
                <a:sym typeface="Open Sans"/>
              </a:rPr>
              <a:t>Tomás Vergara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Primera idea</a:t>
            </a:r>
            <a:endParaRPr/>
          </a:p>
        </p:txBody>
      </p:sp>
      <p:sp>
        <p:nvSpPr>
          <p:cNvPr id="227" name="Google Shape;227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Revisar todos los estados anteriores y compararlos con el actual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Pésima idea (es muy ineficiente). Resulta ser un algoritmo del orden O(n), pero podemos mejorar esto.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Mejorando ésto</a:t>
            </a:r>
            <a:endParaRPr/>
          </a:p>
        </p:txBody>
      </p:sp>
      <p:sp>
        <p:nvSpPr>
          <p:cNvPr id="233" name="Google Shape;233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Se puede aplicar una búsqueda binaria (del orden de log(n)).</a:t>
            </a:r>
            <a:endParaRPr/>
          </a:p>
        </p:txBody>
      </p:sp>
      <p:pic>
        <p:nvPicPr>
          <p:cNvPr id="234" name="Google Shape;23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9500" y="1634575"/>
            <a:ext cx="4409926" cy="281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title"/>
          </p:nvPr>
        </p:nvSpPr>
        <p:spPr>
          <a:xfrm>
            <a:off x="311700" y="6575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significa que una lista de estados esté ordenada?</a:t>
            </a:r>
            <a:endParaRPr/>
          </a:p>
        </p:txBody>
      </p:sp>
      <p:sp>
        <p:nvSpPr>
          <p:cNvPr id="240" name="Google Shape;240;p34"/>
          <p:cNvSpPr txBox="1"/>
          <p:nvPr>
            <p:ph idx="1" type="body"/>
          </p:nvPr>
        </p:nvSpPr>
        <p:spPr>
          <a:xfrm>
            <a:off x="311700" y="1446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Significa lo que nosotros queramos que signifique. Sólo se debe definir un “orden total”. (refleja, antisimétrica, transitiva, conexa)</a:t>
            </a:r>
            <a:endParaRPr/>
          </a:p>
        </p:txBody>
      </p:sp>
      <p:sp>
        <p:nvSpPr>
          <p:cNvPr id="241" name="Google Shape;241;p34"/>
          <p:cNvSpPr txBox="1"/>
          <p:nvPr>
            <p:ph idx="1" type="body"/>
          </p:nvPr>
        </p:nvSpPr>
        <p:spPr>
          <a:xfrm>
            <a:off x="2662425" y="27315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{0,1,2,2,4} </a:t>
            </a:r>
            <a:r>
              <a:rPr lang="es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≤ {0,1,3,1,0}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{0,1,2,2,4} = {0,1,2,2,4}</a:t>
            </a:r>
            <a:endParaRPr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¿Cómo ordenamos una lista de estados?</a:t>
            </a:r>
            <a:endParaRPr/>
          </a:p>
        </p:txBody>
      </p:sp>
      <p:sp>
        <p:nvSpPr>
          <p:cNvPr id="247" name="Google Shape;247;p3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Los mejores algoritmos para ordenar listas son de orden nlog(n). Sin embargo, no necesitamos ordenar la lista con cada iteración.</a:t>
            </a:r>
            <a:endParaRPr/>
          </a:p>
        </p:txBody>
      </p:sp>
      <p:sp>
        <p:nvSpPr>
          <p:cNvPr id="248" name="Google Shape;248;p35"/>
          <p:cNvSpPr txBox="1"/>
          <p:nvPr>
            <p:ph idx="1" type="body"/>
          </p:nvPr>
        </p:nvSpPr>
        <p:spPr>
          <a:xfrm>
            <a:off x="413850" y="27237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Podemos reutilizar la búsqueda binaria para asegurar que se mantiene un orden correcto en las iteraciones.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Algoritmo final</a:t>
            </a:r>
            <a:endParaRPr/>
          </a:p>
        </p:txBody>
      </p:sp>
      <p:sp>
        <p:nvSpPr>
          <p:cNvPr id="254" name="Google Shape;254;p3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Registrar el estado nuevo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Búsqueda binaria (O(log(n))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Si lo encuentra: terminar el programa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Si no lo encuentra: insertar el nuevo estado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Seguir con la siguiente instrucción de la máquina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Cómo afecta la complejidad?</a:t>
            </a:r>
            <a:endParaRPr/>
          </a:p>
        </p:txBody>
      </p:sp>
      <p:sp>
        <p:nvSpPr>
          <p:cNvPr id="260" name="Google Shape;260;p3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Nuestro algoritmo corre en log(n), pero hay que considerar que se repite para cada instrucción.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Sea un algoritmo genérico insertado en la máquina RAM de orden de f(n).</a:t>
            </a:r>
            <a:endParaRPr/>
          </a:p>
        </p:txBody>
      </p:sp>
      <p:pic>
        <p:nvPicPr>
          <p:cNvPr id="261" name="Google Shape;26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6650" y="3193038"/>
            <a:ext cx="352425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Cómo afecta la complejidad?</a:t>
            </a:r>
            <a:endParaRPr/>
          </a:p>
        </p:txBody>
      </p:sp>
      <p:sp>
        <p:nvSpPr>
          <p:cNvPr id="267" name="Google Shape;267;p38"/>
          <p:cNvSpPr txBox="1"/>
          <p:nvPr>
            <p:ph idx="1" type="body"/>
          </p:nvPr>
        </p:nvSpPr>
        <p:spPr>
          <a:xfrm>
            <a:off x="311700" y="3636625"/>
            <a:ext cx="85206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Entonces, el algoritmo pasa a ser del orden de  O(f(n)log(f(n)). Lo cual es peor.</a:t>
            </a:r>
            <a:endParaRPr/>
          </a:p>
        </p:txBody>
      </p:sp>
      <p:pic>
        <p:nvPicPr>
          <p:cNvPr id="268" name="Google Shape;26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0421" y="1147221"/>
            <a:ext cx="3262375" cy="114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401" y="2270450"/>
            <a:ext cx="7568923" cy="60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83838" y="2873050"/>
            <a:ext cx="3560050" cy="66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Pros y contras</a:t>
            </a:r>
            <a:endParaRPr/>
          </a:p>
        </p:txBody>
      </p:sp>
      <p:sp>
        <p:nvSpPr>
          <p:cNvPr id="276" name="Google Shape;276;p3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Si bien nuestro algoritmo reconoce los casos de algoritmos “períodicos”, afecta la complejidad de todo algoritmo que se ingrese a la máquina RAM.</a:t>
            </a:r>
            <a:endParaRPr/>
          </a:p>
        </p:txBody>
      </p:sp>
      <p:sp>
        <p:nvSpPr>
          <p:cNvPr id="277" name="Google Shape;277;p39"/>
          <p:cNvSpPr txBox="1"/>
          <p:nvPr>
            <p:ph idx="1" type="body"/>
          </p:nvPr>
        </p:nvSpPr>
        <p:spPr>
          <a:xfrm>
            <a:off x="311700" y="205070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Un usuario que diseña correctamente un algoritmo nunca debiese llegar a un algoritmo “períodico”.</a:t>
            </a:r>
            <a:endParaRPr/>
          </a:p>
        </p:txBody>
      </p:sp>
      <p:sp>
        <p:nvSpPr>
          <p:cNvPr id="278" name="Google Shape;278;p39"/>
          <p:cNvSpPr txBox="1"/>
          <p:nvPr>
            <p:ph idx="1" type="body"/>
          </p:nvPr>
        </p:nvSpPr>
        <p:spPr>
          <a:xfrm>
            <a:off x="311700" y="302687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No podemos justificar la pérdida de eficiencia de todo algoritmo para encontrar ciertos casos en donde el algoritmo no termina.</a:t>
            </a:r>
            <a:endParaRPr/>
          </a:p>
        </p:txBody>
      </p:sp>
      <p:sp>
        <p:nvSpPr>
          <p:cNvPr id="279" name="Google Shape;279;p39"/>
          <p:cNvSpPr txBox="1"/>
          <p:nvPr>
            <p:ph idx="1" type="body"/>
          </p:nvPr>
        </p:nvSpPr>
        <p:spPr>
          <a:xfrm>
            <a:off x="311700" y="3962850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Decidimos que no es conveniente implementar el algoritmo.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Entonces…. qué?</a:t>
            </a:r>
            <a:endParaRPr/>
          </a:p>
        </p:txBody>
      </p:sp>
      <p:sp>
        <p:nvSpPr>
          <p:cNvPr id="285" name="Google Shape;285;p4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Decidimos implementar nuestra primera solución. Sólo mostrar al usuario la ejecución del programa si es que logramos confirmar que efectivamente termina.</a:t>
            </a:r>
            <a:endParaRPr/>
          </a:p>
        </p:txBody>
      </p:sp>
      <p:sp>
        <p:nvSpPr>
          <p:cNvPr id="286" name="Google Shape;286;p40"/>
          <p:cNvSpPr txBox="1"/>
          <p:nvPr>
            <p:ph idx="1" type="body"/>
          </p:nvPr>
        </p:nvSpPr>
        <p:spPr>
          <a:xfrm>
            <a:off x="311700" y="28254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No es la solución ideal, pero por lo menos no dañamos la complejidad de los algoritmos ingresados a nuestra máquina RAM.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1"/>
          <p:cNvSpPr txBox="1"/>
          <p:nvPr>
            <p:ph type="title"/>
          </p:nvPr>
        </p:nvSpPr>
        <p:spPr>
          <a:xfrm>
            <a:off x="311700" y="2922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Posibles mejoras</a:t>
            </a:r>
            <a:endParaRPr/>
          </a:p>
        </p:txBody>
      </p:sp>
      <p:sp>
        <p:nvSpPr>
          <p:cNvPr id="292" name="Google Shape;292;p41"/>
          <p:cNvSpPr txBox="1"/>
          <p:nvPr/>
        </p:nvSpPr>
        <p:spPr>
          <a:xfrm>
            <a:off x="376350" y="1200750"/>
            <a:ext cx="8279700" cy="3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-"/>
            </a:pP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Diseño</a:t>
            </a: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 de la </a:t>
            </a: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página (no somos diseñadores gráficos)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pen Sans"/>
              <a:buChar char="-"/>
            </a:pP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Instrucciones</a:t>
            </a:r>
            <a:r>
              <a:rPr lang="es" sz="2000">
                <a:latin typeface="Open Sans"/>
                <a:ea typeface="Open Sans"/>
                <a:cs typeface="Open Sans"/>
                <a:sym typeface="Open Sans"/>
              </a:rPr>
              <a:t> paso a paso</a:t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Motivaciones</a:t>
            </a:r>
            <a:r>
              <a:rPr lang="es"/>
              <a:t> </a:t>
            </a:r>
            <a:endParaRPr/>
          </a:p>
        </p:txBody>
      </p:sp>
      <p:sp>
        <p:nvSpPr>
          <p:cNvPr id="87" name="Google Shape;87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75% de los integrantes del grupo </a:t>
            </a:r>
            <a:r>
              <a:rPr lang="es"/>
              <a:t>están</a:t>
            </a:r>
            <a:r>
              <a:rPr lang="es"/>
              <a:t> inscritos en major </a:t>
            </a:r>
            <a:r>
              <a:rPr lang="es"/>
              <a:t>computación</a:t>
            </a:r>
            <a:r>
              <a:rPr lang="es"/>
              <a:t>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25% de los integrantes del grupo ya </a:t>
            </a:r>
            <a:r>
              <a:rPr lang="es"/>
              <a:t>rindió</a:t>
            </a:r>
            <a:r>
              <a:rPr lang="es"/>
              <a:t> </a:t>
            </a:r>
            <a:r>
              <a:rPr lang="es"/>
              <a:t>Programación</a:t>
            </a:r>
            <a:r>
              <a:rPr lang="es"/>
              <a:t> Avanzada.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25% de los integrantes del grupo ya rindió Matemáticas Discretas.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s"/>
              <a:t>100% del grupo estuvo de acuerdo que éste era el mejor taller.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/>
          <p:nvPr>
            <p:ph type="title"/>
          </p:nvPr>
        </p:nvSpPr>
        <p:spPr>
          <a:xfrm>
            <a:off x="179700" y="18513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298" name="Google Shape;298;p42"/>
          <p:cNvSpPr txBox="1"/>
          <p:nvPr/>
        </p:nvSpPr>
        <p:spPr>
          <a:xfrm>
            <a:off x="2617825" y="1261050"/>
            <a:ext cx="29238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/>
          <p:nvPr>
            <p:ph type="title"/>
          </p:nvPr>
        </p:nvSpPr>
        <p:spPr>
          <a:xfrm flipH="1">
            <a:off x="-2189150" y="346550"/>
            <a:ext cx="15309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3"/>
          <p:cNvSpPr txBox="1"/>
          <p:nvPr/>
        </p:nvSpPr>
        <p:spPr>
          <a:xfrm>
            <a:off x="306150" y="13777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5" name="Google Shape;30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227" y="955525"/>
            <a:ext cx="5953549" cy="323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432000" y="18653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Máquina RAM</a:t>
            </a: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400" y="164875"/>
            <a:ext cx="3226475" cy="481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21950" y="18854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</a:t>
            </a:r>
            <a:r>
              <a:rPr lang="es"/>
              <a:t>áquina</a:t>
            </a:r>
            <a:r>
              <a:rPr lang="es"/>
              <a:t> RAM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9800" y="1293900"/>
            <a:ext cx="4692325" cy="27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649575" y="516500"/>
            <a:ext cx="2516700" cy="8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Open Sans"/>
                <a:ea typeface="Open Sans"/>
                <a:cs typeface="Open Sans"/>
                <a:sym typeface="Open Sans"/>
              </a:rPr>
              <a:t>Primer Componente: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411950" y="19255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Máquina RAM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4200" y="1328750"/>
            <a:ext cx="3848125" cy="320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4572000" y="461225"/>
            <a:ext cx="38481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Open Sans"/>
                <a:ea typeface="Open Sans"/>
                <a:cs typeface="Open Sans"/>
                <a:sym typeface="Open Sans"/>
              </a:rPr>
              <a:t>Segundo Componente: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title"/>
          </p:nvPr>
        </p:nvSpPr>
        <p:spPr>
          <a:xfrm>
            <a:off x="391925" y="20103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</a:t>
            </a:r>
            <a:r>
              <a:rPr lang="es"/>
              <a:t>áquina</a:t>
            </a:r>
            <a:r>
              <a:rPr lang="es"/>
              <a:t> RAM</a:t>
            </a: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600" y="1296550"/>
            <a:ext cx="4930925" cy="329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/>
        </p:nvSpPr>
        <p:spPr>
          <a:xfrm>
            <a:off x="3981650" y="290750"/>
            <a:ext cx="49308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latin typeface="Open Sans"/>
                <a:ea typeface="Open Sans"/>
                <a:cs typeface="Open Sans"/>
                <a:sym typeface="Open Sans"/>
              </a:rPr>
              <a:t>Tercer Componente: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 txBox="1"/>
          <p:nvPr>
            <p:ph type="title"/>
          </p:nvPr>
        </p:nvSpPr>
        <p:spPr>
          <a:xfrm>
            <a:off x="31175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Como funciona la </a:t>
            </a:r>
            <a:r>
              <a:rPr lang="es"/>
              <a:t>máquina</a:t>
            </a:r>
            <a:r>
              <a:rPr lang="es"/>
              <a:t>???</a:t>
            </a:r>
            <a:endParaRPr/>
          </a:p>
        </p:txBody>
      </p:sp>
      <p:grpSp>
        <p:nvGrpSpPr>
          <p:cNvPr id="120" name="Google Shape;120;p20"/>
          <p:cNvGrpSpPr/>
          <p:nvPr/>
        </p:nvGrpSpPr>
        <p:grpSpPr>
          <a:xfrm>
            <a:off x="2030549" y="1147264"/>
            <a:ext cx="3734865" cy="3380881"/>
            <a:chOff x="2961500" y="961400"/>
            <a:chExt cx="3221100" cy="3220500"/>
          </a:xfrm>
        </p:grpSpPr>
        <p:sp>
          <p:nvSpPr>
            <p:cNvPr id="121" name="Google Shape;121;p20"/>
            <p:cNvSpPr/>
            <p:nvPr/>
          </p:nvSpPr>
          <p:spPr>
            <a:xfrm>
              <a:off x="2961500" y="961400"/>
              <a:ext cx="3221100" cy="3220500"/>
            </a:xfrm>
            <a:prstGeom prst="ellipse">
              <a:avLst/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 txBox="1"/>
            <p:nvPr/>
          </p:nvSpPr>
          <p:spPr>
            <a:xfrm>
              <a:off x="3782900" y="1200950"/>
              <a:ext cx="1578000" cy="74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Maquina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" name="Google Shape;123;p20"/>
          <p:cNvGrpSpPr/>
          <p:nvPr/>
        </p:nvGrpSpPr>
        <p:grpSpPr>
          <a:xfrm>
            <a:off x="2051762" y="1872977"/>
            <a:ext cx="1924311" cy="1861295"/>
            <a:chOff x="3785305" y="1775306"/>
            <a:chExt cx="2195700" cy="2195700"/>
          </a:xfrm>
        </p:grpSpPr>
        <p:sp>
          <p:nvSpPr>
            <p:cNvPr id="124" name="Google Shape;124;p20"/>
            <p:cNvSpPr/>
            <p:nvPr/>
          </p:nvSpPr>
          <p:spPr>
            <a:xfrm>
              <a:off x="3785305" y="1775306"/>
              <a:ext cx="2195700" cy="2195700"/>
            </a:xfrm>
            <a:prstGeom prst="ellipse">
              <a:avLst/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 txBox="1"/>
            <p:nvPr/>
          </p:nvSpPr>
          <p:spPr>
            <a:xfrm>
              <a:off x="4019402" y="2357304"/>
              <a:ext cx="1872900" cy="103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Atributos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Contador de instruccion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Lista de instrucciones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20"/>
          <p:cNvGrpSpPr/>
          <p:nvPr/>
        </p:nvGrpSpPr>
        <p:grpSpPr>
          <a:xfrm>
            <a:off x="3979111" y="1873025"/>
            <a:ext cx="1825505" cy="1861200"/>
            <a:chOff x="3477628" y="2320637"/>
            <a:chExt cx="2195700" cy="1861200"/>
          </a:xfrm>
        </p:grpSpPr>
        <p:sp>
          <p:nvSpPr>
            <p:cNvPr id="127" name="Google Shape;127;p20"/>
            <p:cNvSpPr/>
            <p:nvPr/>
          </p:nvSpPr>
          <p:spPr>
            <a:xfrm>
              <a:off x="3477628" y="2320637"/>
              <a:ext cx="2195700" cy="1861200"/>
            </a:xfrm>
            <a:prstGeom prst="ellipse">
              <a:avLst/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 txBox="1"/>
            <p:nvPr/>
          </p:nvSpPr>
          <p:spPr>
            <a:xfrm>
              <a:off x="3573929" y="2824816"/>
              <a:ext cx="1890300" cy="69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Metodos 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partirMaquina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las diferentes instrrucciones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3465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nuevo desafío</a:t>
            </a:r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306150" y="1377725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¿Qué hacemos si un algoritmo no termina?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502300" y="2400975"/>
            <a:ext cx="53142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306150" y="1992250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Podríamos verificar que el algoritmo termine antes de mostrárselo al usuario.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311700" y="2847850"/>
            <a:ext cx="85725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-"/>
            </a:pPr>
            <a:r>
              <a:rPr lang="es" sz="1800">
                <a:latin typeface="Open Sans"/>
                <a:ea typeface="Open Sans"/>
                <a:cs typeface="Open Sans"/>
                <a:sym typeface="Open Sans"/>
              </a:rPr>
              <a:t>Reconocer con algún algoritmo si las instrucciones ingresadas van a terminar o no.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